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10362-65FF-4C36-960D-C01D5830F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CFF438-D55D-4D44-9FDF-5BD19EB87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D9BC42-3104-42B2-B1CE-16528659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32DE70-3AC0-4D22-A1D3-39DF326D5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1357D7-0FC0-4113-BCD1-A0CB20D8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8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AFF1B-3816-456F-B620-0A686942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EBF189-C40C-4403-B5A8-759B91BF1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FE3FDC-CA62-4346-9402-EEB80B228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70700F-8EE4-4A60-964E-F3CEBDEA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6E1FE1-E6AD-4DE9-8714-A18BF265E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17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DD80BA-C4E2-4797-8055-C6727B1FA8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D3B98D-286E-42BC-9A0D-17F6D89FE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2AEA45-C471-480C-9477-54765C19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3F5D0D-4CE1-425E-812E-D3468754A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201068-9B27-422D-8566-CB9CD915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589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267AD-8A1B-43EA-9FA4-7779A9791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940E0E-8040-4CB4-9E66-171FDAC7B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858868-6007-4ED7-88F8-F4AA06DEE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E8BB36-756F-4ED2-AAD2-7182B2048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6F9262-853C-4F8B-BECB-40A5C8FA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47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19107-9075-476F-9A5A-E4C8D231A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6EFF4C-30C2-4A23-A463-D040428AB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DD3C06-FB20-4A75-B899-F8C510D33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4C2473-0058-47BC-861C-32E7E437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DD9738-7168-4602-9564-3B3A2A06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33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7BA51-D313-43E8-965E-FC956491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C176D5-C503-4182-A8D6-C653638AF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68A48B-B1B8-4B5C-A5DD-509E8D2A1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C590D1-6E39-4B33-BA22-521223540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113D0D-1829-4B7B-BE0E-B7B63FBB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BB488D-BE9F-4CDA-9601-4C21E5A1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2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95000-B205-4CC7-9EE7-7C8C03427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93FB97-F0E7-4039-9060-EA23B3BED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992166-7E47-4E6B-80C9-52FEF27E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6941F31-3599-4497-947B-C74D0B362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0AA40FE-1BFE-43D5-900B-26255DB2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F6BD92A-3EF7-4FCA-9E11-5CDCFF44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5744217-B77A-46E5-BEF1-9BA19426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EF64893-C069-4CBE-BBC5-4E3CD417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5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526DA-8CC2-4EEC-8239-A3664FE8E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5D25B8D-517F-4C28-BBEE-BC4D28D43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E20445D-B2B4-4DFF-B907-E07C2E4F4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CAE258-2F20-4A9E-B052-AA9E986A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2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58A974-8DB9-441D-BFE5-05038DC0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277BE4-46C7-4821-95F7-8FFF685C3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A6D9B0-EA24-429D-B965-6AC4FE69B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3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92C1A-4944-4CD9-8AAC-DC4E6D888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76A99-DF76-4E20-ABDA-70BBD3E64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E7A6B1-55D8-441D-899F-F2853B45F7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0D4290-2C37-4A46-9B9A-B92302D55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D5D327-178A-4AE1-B6A4-36A72FA1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6C74F9-D4DA-4BC9-A8DA-012982F5A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77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EB614-9D3A-4D46-B368-B6E5AB297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5CA93DD-FCFC-4183-914E-1644DD8936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DB4D74-2007-4FF4-9C92-7E354202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2BEE53-1445-4DFA-B187-42A4E101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7ECA17-71CA-4AD1-B6CC-56B9B9CD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7EE931-1106-4C77-8E47-8AE44488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59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59609-51F6-4679-B0CF-A83D3EFA9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439ECA-B895-4F64-BCC3-0E6FFD8A9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25B6B3-F591-4FED-ADC1-DF32A1387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2A503-5344-4542-8A0E-CFCC4098FD0A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A928AD-D755-4D7A-AB37-68D8DDE87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BE998B-F86C-4948-85F5-FA1E6BB1A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81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BBF29-4D42-44C6-80CC-8A56CF9D37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Снижая вред, спасая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9B0188-063F-45D6-8B63-9D1A066BF1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Президент ОФ «Аман-</a:t>
            </a:r>
            <a:r>
              <a:rPr lang="ru-RU" dirty="0" err="1"/>
              <a:t>саулык</a:t>
            </a:r>
            <a:r>
              <a:rPr lang="ru-RU" dirty="0"/>
              <a:t>» </a:t>
            </a:r>
            <a:r>
              <a:rPr lang="ru-RU" dirty="0" err="1"/>
              <a:t>Б.Туменова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44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B91AD-2EB9-47AB-A85B-EBAF5580E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60BAE-BBB5-4F2B-B70E-DF69C1E02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Каждый доллар, потраченный на расширение борьбы с НИЗ в странах с низким уровнем доходов и уровнем доходов ниже среднего (СННСД) общество получит прибыль в размере не менее 7 долл. США за счет роста занятости, производительности и продолжительности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396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A04C0-52F3-4661-B000-023BAD0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E763B5-1D72-4BB5-AA3B-E79041327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27 сентября 2018 г. Нью-Йорк. В Тринадцатой общей программе работы ВОЗ на 2019–2023 гг. большое значение придается принятию мер в ответ на эпидемию НИЗ, а также укреплению психического здоровья, при этом центральное место в национальных мерах реагирования должны занимать инвестиции в достижение всеобщего охвата услугами здравоохранения.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368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D1692A-47B1-463F-BFEB-EA001A113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A9EE55-C9BA-4D8B-A4DF-7BF3C3B76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/>
              <a:t> ВОЗ обязалась</a:t>
            </a:r>
            <a:r>
              <a:rPr lang="en-US" sz="3600" dirty="0"/>
              <a:t>:</a:t>
            </a:r>
          </a:p>
          <a:p>
            <a:r>
              <a:rPr lang="ru-RU" sz="3600" dirty="0"/>
              <a:t> в течение этого периода охватить еще 1 миллиард услугами здравоохранения;</a:t>
            </a:r>
            <a:endParaRPr lang="en-US" sz="3600" dirty="0"/>
          </a:p>
          <a:p>
            <a:r>
              <a:rPr lang="ru-RU" sz="3600" dirty="0"/>
              <a:t> добиться повышения уровня здоровья и благополучия еще 1 миллиарда человек; </a:t>
            </a:r>
            <a:endParaRPr lang="en-US" sz="3600" dirty="0"/>
          </a:p>
          <a:p>
            <a:r>
              <a:rPr lang="ru-RU" sz="3600" dirty="0"/>
              <a:t>и обеспечить еще 1 миллиард человек более эффективной защитой при чрезвычайных ситуациях в области здравоохранения.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41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0A46B-BBE0-424D-9D49-D2F335CFD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3B5443-DE70-441C-A6EE-392AA4C7B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71%  (41 </a:t>
            </a:r>
            <a:r>
              <a:rPr lang="ru-RU" sz="3600" b="1" dirty="0" err="1"/>
              <a:t>млн.человек</a:t>
            </a:r>
            <a:r>
              <a:rPr lang="ru-RU" sz="3600" b="1" dirty="0"/>
              <a:t>) всех случаев смерти в мире происходят в результате НИЗ (рак, диабет, заболевания легких и сердца). Из них в возрасте от 30 до 70 лет – 15 миллионов.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70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18841-ED50-4D82-AB74-7CFCC405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atin typeface="+mn-lt"/>
              </a:rPr>
              <a:t>Основными причинами НИЗ являются –</a:t>
            </a:r>
            <a:br>
              <a:rPr lang="ru-RU" sz="4000" b="1" dirty="0">
                <a:latin typeface="+mn-lt"/>
              </a:rPr>
            </a:br>
            <a:br>
              <a:rPr lang="ru-RU" sz="4000" b="1" dirty="0">
                <a:latin typeface="+mn-lt"/>
              </a:rPr>
            </a:br>
            <a:r>
              <a:rPr lang="ru-RU" sz="4000" b="1" dirty="0">
                <a:latin typeface="+mn-lt"/>
              </a:rPr>
              <a:t> </a:t>
            </a:r>
            <a:r>
              <a:rPr lang="ru-RU" sz="4400" b="1" i="1" dirty="0">
                <a:latin typeface="+mn-lt"/>
              </a:rPr>
              <a:t>употребление табака,</a:t>
            </a:r>
            <a:br>
              <a:rPr lang="ru-RU" sz="4400" b="1" i="1" dirty="0">
                <a:latin typeface="+mn-lt"/>
              </a:rPr>
            </a:br>
            <a:r>
              <a:rPr lang="ru-RU" sz="4400" b="1" i="1" dirty="0">
                <a:latin typeface="+mn-lt"/>
              </a:rPr>
              <a:t> вредное употребление алкоголя,</a:t>
            </a:r>
            <a:br>
              <a:rPr lang="ru-RU" sz="4400" b="1" i="1" dirty="0">
                <a:latin typeface="+mn-lt"/>
              </a:rPr>
            </a:br>
            <a:r>
              <a:rPr lang="ru-RU" sz="4400" b="1" i="1" dirty="0">
                <a:latin typeface="+mn-lt"/>
              </a:rPr>
              <a:t> нездоровое питание</a:t>
            </a:r>
            <a:br>
              <a:rPr lang="ru-RU" sz="4400" b="1" i="1" dirty="0">
                <a:latin typeface="+mn-lt"/>
              </a:rPr>
            </a:br>
            <a:r>
              <a:rPr lang="ru-RU" sz="4400" b="1" i="1" dirty="0">
                <a:latin typeface="+mn-lt"/>
              </a:rPr>
              <a:t> и отсутствие физической активности.</a:t>
            </a:r>
            <a:br>
              <a:rPr lang="ru-RU" sz="4400" b="1" i="1" dirty="0">
                <a:latin typeface="+mn-lt"/>
              </a:rPr>
            </a:br>
            <a:endParaRPr lang="ru-RU" sz="4400" b="1" i="1" dirty="0">
              <a:latin typeface="+mn-lt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4284AD-E365-4581-B406-8DF108819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0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E15AB-33E9-42CB-B76B-7F12632D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+mn-lt"/>
              </a:rPr>
              <a:t>Рекомендации Доклада Независимой комиссии высокого уровня по НИЗ ВОЗ  (июнь 2018 г.): </a:t>
            </a:r>
            <a:br>
              <a:rPr lang="ru-RU" sz="3600" b="1" dirty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92E5A2-14BA-42E6-A12F-EFE5BAB92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1</a:t>
            </a:r>
            <a:r>
              <a:rPr lang="ru-RU" sz="3200" dirty="0"/>
              <a:t>.</a:t>
            </a:r>
            <a:r>
              <a:rPr lang="ru-RU" sz="3600" dirty="0"/>
              <a:t>Главы государств и правительств должны взять на себя ответственность за повестку дня в области НИЗ, а не возлагать ее на одних лишь министров здравоохранения, поскольку для выполнения этой повестки дня необходимо сотрудничество и взаимодействие многочисленных секторов.</a:t>
            </a:r>
          </a:p>
        </p:txBody>
      </p:sp>
    </p:spTree>
    <p:extLst>
      <p:ext uri="{BB962C8B-B14F-4D97-AF65-F5344CB8AC3E}">
        <p14:creationId xmlns:p14="http://schemas.microsoft.com/office/powerpoint/2010/main" val="210511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15A0A-B10E-400C-AEF5-E2FA235A1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845A8E-B4B4-463C-82B8-EB205B39B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/>
              <a:t>2. Правительство должно определить конкретный набор приоритетных задач в рамках общей повестки дня по НИЗ и психическому здоровью с учетом потребностей в области общественного здравоохранения и принимать меры для их выполнения. </a:t>
            </a:r>
            <a:br>
              <a:rPr lang="ru-RU" sz="3600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119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445FD-D316-4312-8952-8E237863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076FCC-9310-4EF8-B7CE-C928ADD15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3. Правительства должны переориентировать системы здравоохранения для включения услуг по профилактике НИЗ и борьбе с ними и по охране психического здоровья в их политику и планы по обеспечению всеобщего охвата услугами здравоохранения. 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2393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F649E-22CB-45CA-9CFD-39745CA70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32E0DD-C405-4BCC-87E1-BDBA64FE5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sz="3600" dirty="0"/>
              <a:t>. Правительства должны повысить эффективность регулирования и наладить надлежащее взаимодействие с частным сектором, научным сообществом, </a:t>
            </a:r>
            <a:r>
              <a:rPr lang="ru-RU" sz="3600" dirty="0">
                <a:solidFill>
                  <a:srgbClr val="FF0000"/>
                </a:solidFill>
              </a:rPr>
              <a:t>гражданским обществом и местными сообществами.</a:t>
            </a:r>
            <a:r>
              <a:rPr lang="ru-RU" sz="3600" dirty="0"/>
              <a:t>   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00202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1BF14-1D23-404F-937E-D1627DC78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550460-2E90-4CAD-907D-399EB1255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5. Правительства и международное сообщество должны разработать новую экономическую концепцию для финансирования действий в области НИЗ и психического здоровья. 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37244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0007A-3611-4861-83FC-21DC865B5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+mn-lt"/>
              </a:rPr>
              <a:t>Документально подтверждено, что экономический выигрыш, полученный на каждый доллар, инвестированный в каждой из областей политики, составит: </a:t>
            </a:r>
            <a:br>
              <a:rPr lang="ru-RU" sz="2800" b="1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3F6F74-A4B1-4F3E-BF53-3598B93FD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12,82 долл. США в результате пропагандирования здорового питания</a:t>
            </a:r>
          </a:p>
          <a:p>
            <a:pPr lvl="0"/>
            <a:r>
              <a:rPr lang="ru-RU" dirty="0"/>
              <a:t>9,13 долл. США в результате сокращения вредного употребления алкоголя</a:t>
            </a:r>
          </a:p>
          <a:p>
            <a:pPr lvl="0"/>
            <a:r>
              <a:rPr lang="ru-RU" dirty="0"/>
              <a:t>7,43 долл. США в результате снижения потребления табачных изделий</a:t>
            </a:r>
          </a:p>
          <a:p>
            <a:pPr lvl="0"/>
            <a:r>
              <a:rPr lang="ru-RU" dirty="0"/>
              <a:t>3,29 долл. США в результате лекарственной терапии сердечно-сосудистых заболеваний</a:t>
            </a:r>
          </a:p>
          <a:p>
            <a:pPr lvl="0"/>
            <a:r>
              <a:rPr lang="ru-RU" dirty="0"/>
              <a:t>2,80 долл. США в результате повышения уровня физической активности</a:t>
            </a:r>
          </a:p>
          <a:p>
            <a:r>
              <a:rPr lang="ru-RU" dirty="0"/>
              <a:t>2,74 долл. США в результате лечения онкологических заболеваний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933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375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Снижая вред, спасая жизни</vt:lpstr>
      <vt:lpstr>Презентация PowerPoint</vt:lpstr>
      <vt:lpstr>Основными причинами НИЗ являются –   употребление табака,  вредное употребление алкоголя,  нездоровое питание  и отсутствие физической активности. </vt:lpstr>
      <vt:lpstr>Рекомендации Доклада Независимой комиссии высокого уровня по НИЗ ВОЗ  (июнь 2018 г.):  </vt:lpstr>
      <vt:lpstr>Презентация PowerPoint</vt:lpstr>
      <vt:lpstr>Презентация PowerPoint</vt:lpstr>
      <vt:lpstr>Презентация PowerPoint</vt:lpstr>
      <vt:lpstr>Презентация PowerPoint</vt:lpstr>
      <vt:lpstr>Документально подтверждено, что экономический выигрыш, полученный на каждый доллар, инвестированный в каждой из областей политики, составит: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Bakhtyla Tumenova</dc:creator>
  <cp:lastModifiedBy>User</cp:lastModifiedBy>
  <cp:revision>6</cp:revision>
  <cp:lastPrinted>2018-10-22T05:56:51Z</cp:lastPrinted>
  <dcterms:created xsi:type="dcterms:W3CDTF">2018-10-22T05:29:33Z</dcterms:created>
  <dcterms:modified xsi:type="dcterms:W3CDTF">2018-11-19T06:37:01Z</dcterms:modified>
</cp:coreProperties>
</file>