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9" r:id="rId1"/>
  </p:sldMasterIdLst>
  <p:sldIdLst>
    <p:sldId id="256" r:id="rId2"/>
    <p:sldId id="257" r:id="rId3"/>
    <p:sldId id="268" r:id="rId4"/>
    <p:sldId id="269" r:id="rId5"/>
    <p:sldId id="271" r:id="rId6"/>
    <p:sldId id="272" r:id="rId7"/>
    <p:sldId id="273" r:id="rId8"/>
    <p:sldId id="275" r:id="rId9"/>
    <p:sldId id="274" r:id="rId10"/>
    <p:sldId id="278" r:id="rId11"/>
    <p:sldId id="259" r:id="rId12"/>
    <p:sldId id="260" r:id="rId13"/>
    <p:sldId id="261" r:id="rId14"/>
    <p:sldId id="262" r:id="rId15"/>
    <p:sldId id="263" r:id="rId16"/>
    <p:sldId id="264" r:id="rId17"/>
    <p:sldId id="265" r:id="rId18"/>
    <p:sldId id="266" r:id="rId19"/>
    <p:sldId id="279" r:id="rId20"/>
  </p:sldIdLst>
  <p:sldSz cx="12192000" cy="6858000"/>
  <p:notesSz cx="6858000" cy="9947275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4" autoAdjust="0"/>
    <p:restoredTop sz="94660"/>
  </p:normalViewPr>
  <p:slideViewPr>
    <p:cSldViewPr snapToGrid="0">
      <p:cViewPr varScale="1">
        <p:scale>
          <a:sx n="73" d="100"/>
          <a:sy n="73" d="100"/>
        </p:scale>
        <p:origin x="540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68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32868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08679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0543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4150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09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8001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1458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904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4939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81097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A2A503-5344-4542-8A0E-CFCC4098FD0A}" type="datetimeFigureOut">
              <a:rPr lang="ru-RU" smtClean="0"/>
              <a:t>22.11.2019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C088C8-424B-4FE6-85DA-4FA4E83F89AB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622725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  <p:sldLayoutId id="2147483830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B2BBF29-4D42-44C6-80CC-8A56CF9D3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1579" y="253500"/>
            <a:ext cx="10363200" cy="2900008"/>
          </a:xfrm>
        </p:spPr>
        <p:txBody>
          <a:bodyPr>
            <a:normAutofit/>
          </a:bodyPr>
          <a:lstStyle/>
          <a:p>
            <a:pPr algn="l"/>
            <a:r>
              <a:rPr lang="ru-RU" sz="6600" b="1" dirty="0">
                <a:solidFill>
                  <a:srgbClr val="FF0000"/>
                </a:solidFill>
              </a:rPr>
              <a:t>Снижая вред, </a:t>
            </a:r>
            <a:r>
              <a:rPr lang="ru-RU" sz="6600" b="1" dirty="0" smtClean="0">
                <a:solidFill>
                  <a:srgbClr val="FF0000"/>
                </a:solidFill>
              </a:rPr>
              <a:t/>
            </a:r>
            <a:br>
              <a:rPr lang="ru-RU" sz="6600" b="1" dirty="0" smtClean="0">
                <a:solidFill>
                  <a:srgbClr val="FF0000"/>
                </a:solidFill>
              </a:rPr>
            </a:br>
            <a:r>
              <a:rPr lang="ru-RU" sz="6600" b="1" dirty="0" smtClean="0">
                <a:solidFill>
                  <a:srgbClr val="FF0000"/>
                </a:solidFill>
              </a:rPr>
              <a:t>      спасая </a:t>
            </a:r>
            <a:r>
              <a:rPr lang="ru-RU" sz="6600" b="1" dirty="0">
                <a:solidFill>
                  <a:srgbClr val="FF0000"/>
                </a:solidFill>
              </a:rPr>
              <a:t>жизни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B9B0188-063F-45D6-8B63-9D1A066BF1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-208547" y="5735053"/>
            <a:ext cx="8534400" cy="97054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Президент ОФ «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Аман-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саулык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», 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д.м.н. </a:t>
            </a:r>
            <a:r>
              <a:rPr lang="ru-RU" dirty="0" err="1" smtClean="0">
                <a:solidFill>
                  <a:schemeClr val="accent1">
                    <a:lumMod val="75000"/>
                  </a:schemeClr>
                </a:solidFill>
              </a:rPr>
              <a:t>Б.Туменова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, Казахстан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84454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1"/>
                </a:solidFill>
              </a:rPr>
              <a:t>Положительные последствия СВ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/>
              <a:t>Снижение сопутствующей заболеваемости</a:t>
            </a:r>
          </a:p>
          <a:p>
            <a:r>
              <a:rPr lang="ru-RU" dirty="0"/>
              <a:t>Уменьшение числа обращений за экстренной помощью,</a:t>
            </a:r>
          </a:p>
          <a:p>
            <a:r>
              <a:rPr lang="ru-RU" dirty="0"/>
              <a:t>Снижение </a:t>
            </a:r>
            <a:r>
              <a:rPr lang="ru-RU" dirty="0" err="1"/>
              <a:t>инвалидизации</a:t>
            </a:r>
            <a:r>
              <a:rPr lang="ru-RU" dirty="0"/>
              <a:t> и преждевременной смертности</a:t>
            </a:r>
          </a:p>
          <a:p>
            <a:r>
              <a:rPr lang="ru-RU" dirty="0"/>
              <a:t>Увеличения доли трудоспособных («экономически активного населения</a:t>
            </a:r>
            <a:r>
              <a:rPr lang="ru-RU" dirty="0" smtClean="0"/>
              <a:t>»)</a:t>
            </a:r>
          </a:p>
          <a:p>
            <a:r>
              <a:rPr lang="ru-RU" dirty="0" smtClean="0"/>
              <a:t>Социализация</a:t>
            </a:r>
          </a:p>
          <a:p>
            <a:r>
              <a:rPr lang="ru-RU" dirty="0" smtClean="0"/>
              <a:t>Снижение преступности</a:t>
            </a:r>
          </a:p>
          <a:p>
            <a:r>
              <a:rPr lang="ru-RU" dirty="0" smtClean="0"/>
              <a:t>Увеличение продолжительности и улучшение качества жизни</a:t>
            </a:r>
          </a:p>
          <a:p>
            <a:r>
              <a:rPr lang="ru-RU" dirty="0" smtClean="0"/>
              <a:t>Экономическая эффективность от внедрения концепции СВ от НИЗ составит ежегодный прирост дохода РК  до 100 млн. долларов США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391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42E15AB-33E9-42CB-B76B-7F12632D2B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sz="3600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sz="3600" b="1" dirty="0" smtClean="0">
                <a:solidFill>
                  <a:schemeClr val="accent1"/>
                </a:solidFill>
                <a:latin typeface="+mn-lt"/>
              </a:rPr>
              <a:t>Рекомендации </a:t>
            </a:r>
            <a:r>
              <a:rPr lang="ru-RU" sz="3600" b="1" dirty="0">
                <a:solidFill>
                  <a:schemeClr val="accent1"/>
                </a:solidFill>
                <a:latin typeface="+mn-lt"/>
              </a:rPr>
              <a:t>Доклада Независимой комиссии высокого уровня по НИЗ ВОЗ  (июнь 2018 г.):</a:t>
            </a:r>
            <a:r>
              <a:rPr lang="ru-RU" sz="3600" b="1" dirty="0">
                <a:latin typeface="+mn-lt"/>
              </a:rPr>
              <a:t> </a:t>
            </a:r>
            <a:br>
              <a:rPr lang="ru-RU" sz="3600" b="1" dirty="0">
                <a:latin typeface="+mn-lt"/>
              </a:rPr>
            </a:br>
            <a:endParaRPr lang="ru-RU" sz="3600" b="1" dirty="0"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E92E5A2-14BA-42E6-A12F-EFE5BAB924F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dirty="0"/>
              <a:t>1</a:t>
            </a:r>
            <a:r>
              <a:rPr lang="ru-RU" sz="3200" dirty="0" smtClean="0"/>
              <a:t>. </a:t>
            </a:r>
            <a:r>
              <a:rPr lang="ru-RU" sz="3600" dirty="0" smtClean="0"/>
              <a:t>Главы </a:t>
            </a:r>
            <a:r>
              <a:rPr lang="ru-RU" sz="3600" dirty="0"/>
              <a:t>государств и правительств должны взять на себя ответственность за повестку дня в области НИЗ, а не возлагать ее на одних лишь министров здравоохранения, поскольку для выполнения этой повестки дня необходимо сотрудничество и взаимодействие многочисленных секторов.</a:t>
            </a:r>
          </a:p>
        </p:txBody>
      </p:sp>
    </p:spTree>
    <p:extLst>
      <p:ext uri="{BB962C8B-B14F-4D97-AF65-F5344CB8AC3E}">
        <p14:creationId xmlns:p14="http://schemas.microsoft.com/office/powerpoint/2010/main" val="210511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20845A8E-B4B4-463C-82B8-EB205B39B6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354" y="1260232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2. Правительство должно определить конкретный набор приоритетных задач в рамках общей повестки дня по НИЗ и психическому здоровью с учетом потребностей в области общественного здравоохранения и принимать меры для их выполнения. </a:t>
            </a:r>
            <a:br>
              <a:rPr lang="ru-RU" sz="3600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119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0076FCC-9310-4EF8-B7CE-C928ADD15D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74430" y="1518140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3. Правительства должны переориентировать системы здравоохранения для включения услуг по профилактике НИЗ и борьбе с ними и по охране психического здоровья в их политику и планы по обеспечению всеобщего охвата услугами здравоохранения. 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123936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332E0DD-C405-4BCC-87E1-BDBA64FE51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4</a:t>
            </a:r>
            <a:r>
              <a:rPr lang="ru-RU" sz="3600" dirty="0"/>
              <a:t>. Правительства должны повысить эффективность регулирования и наладить надлежащее взаимодействие с частным сектором, научным сообществом, </a:t>
            </a:r>
            <a:r>
              <a:rPr lang="ru-RU" sz="3600" dirty="0">
                <a:solidFill>
                  <a:srgbClr val="FF0000"/>
                </a:solidFill>
              </a:rPr>
              <a:t>гражданским обществом и местными сообществами.</a:t>
            </a:r>
            <a:r>
              <a:rPr lang="ru-RU" sz="3600" dirty="0"/>
              <a:t>   </a:t>
            </a:r>
            <a:br>
              <a:rPr lang="ru-RU" sz="3600" dirty="0"/>
            </a:b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8002028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5E550460-2E90-4CAD-907D-399EB12556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5. Правительства и международное сообщество должны разработать новую экономическую концепцию для финансирования действий в области НИЗ и психического здоровья. </a:t>
            </a:r>
            <a:br>
              <a:rPr lang="ru-RU" sz="4000" dirty="0"/>
            </a:b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5372449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ED0007A-3611-4861-83FC-21DC865B59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7"/>
            <a:ext cx="10972800" cy="1307977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accent1"/>
                </a:solidFill>
                <a:latin typeface="+mn-lt"/>
              </a:rPr>
              <a:t/>
            </a:r>
            <a:br>
              <a:rPr lang="ru-RU" sz="2800" b="1" dirty="0" smtClean="0">
                <a:solidFill>
                  <a:schemeClr val="accent1"/>
                </a:solidFill>
                <a:latin typeface="+mn-lt"/>
              </a:rPr>
            </a:br>
            <a:r>
              <a:rPr lang="ru-RU" sz="2800" b="0" dirty="0" smtClean="0">
                <a:solidFill>
                  <a:schemeClr val="accent1"/>
                </a:solidFill>
                <a:latin typeface="+mn-lt"/>
              </a:rPr>
              <a:t>Документально </a:t>
            </a:r>
            <a:r>
              <a:rPr lang="ru-RU" sz="2800" b="0" dirty="0">
                <a:solidFill>
                  <a:schemeClr val="accent1"/>
                </a:solidFill>
                <a:latin typeface="+mn-lt"/>
              </a:rPr>
              <a:t>подтверждено, что экономический выигрыш, полученный на каждый доллар, инвестированный в каждой из областей политики, составит: </a:t>
            </a:r>
            <a:br>
              <a:rPr lang="ru-RU" sz="2800" b="0" dirty="0">
                <a:solidFill>
                  <a:schemeClr val="accent1"/>
                </a:solidFill>
                <a:latin typeface="+mn-lt"/>
              </a:rPr>
            </a:br>
            <a:endParaRPr lang="ru-RU" sz="2800" b="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43F6F74-A4B1-4F3E-BF53-3598B93FD2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922585"/>
            <a:ext cx="10972800" cy="4203579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/>
              <a:t>12,82 долл. США в результате пропагандирования здорового питания</a:t>
            </a:r>
          </a:p>
          <a:p>
            <a:pPr lvl="0"/>
            <a:r>
              <a:rPr lang="ru-RU" dirty="0"/>
              <a:t>9,13 долл. США в результате сокращения вредного употребления алкоголя</a:t>
            </a:r>
          </a:p>
          <a:p>
            <a:pPr lvl="0"/>
            <a:r>
              <a:rPr lang="ru-RU" dirty="0"/>
              <a:t>7,43 долл. США в результате снижения потребления табачных изделий</a:t>
            </a:r>
          </a:p>
          <a:p>
            <a:pPr lvl="0"/>
            <a:r>
              <a:rPr lang="ru-RU" dirty="0"/>
              <a:t>3,29 долл. США в результате лекарственной терапии сердечно-сосудистых заболеваний</a:t>
            </a:r>
          </a:p>
          <a:p>
            <a:pPr lvl="0"/>
            <a:r>
              <a:rPr lang="ru-RU" dirty="0"/>
              <a:t>2,80 долл. США в результате повышения уровня физической активности</a:t>
            </a:r>
          </a:p>
          <a:p>
            <a:r>
              <a:rPr lang="ru-RU" dirty="0"/>
              <a:t>2,74 долл. США в результате лечения онкологических заболеваний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9335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15A60BAE-BBB5-4F2B-B70E-DF69C1E02B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Каждый доллар, потраченный на расширение борьбы с НИЗ в странах с низким уровнем доходов и уровнем доходов ниже среднего (СННСД) общество получит прибыль в размере не менее 7 долл. США за счет роста занятости, </a:t>
            </a:r>
            <a:r>
              <a:rPr lang="ru-RU" sz="3600" dirty="0" smtClean="0"/>
              <a:t>производительности труда </a:t>
            </a:r>
            <a:r>
              <a:rPr lang="ru-RU" sz="3600" dirty="0"/>
              <a:t>и продолжительности жизни.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63962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A1E763B5-1D72-4BB5-AA3B-E79041327C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0307" y="1154724"/>
            <a:ext cx="109728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/>
              <a:t>27 сентября 2018 г. Нью-Йорк. В Тринадцатой общей программе работы ВОЗ на 2019–2023 гг. большое значение придается принятию мер в ответ на эпидемию НИЗ, а также укреплению психического здоровья, при этом центральное место в национальных мерах реагирования должны занимать инвестиции в достижение всеобщего охвата услугами здравоохранения.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93686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b="1" dirty="0" smtClean="0"/>
              <a:t>СПАСИБО   ЗА  ВНИМАНИЕ!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553531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C33B5443-DE70-441C-A6EE-392AA4C7BE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2708" y="463063"/>
            <a:ext cx="109728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ru-RU" sz="3600" b="1" dirty="0"/>
          </a:p>
          <a:p>
            <a:pPr marL="0" indent="0" algn="ctr">
              <a:buNone/>
            </a:pPr>
            <a:r>
              <a:rPr lang="ru-RU" sz="3600" b="1" dirty="0"/>
              <a:t>71%  (41 </a:t>
            </a:r>
            <a:r>
              <a:rPr lang="ru-RU" sz="3600" b="1" dirty="0" err="1"/>
              <a:t>млн.человек</a:t>
            </a:r>
            <a:r>
              <a:rPr lang="ru-RU" sz="3600" b="1" dirty="0"/>
              <a:t>) всех случаев смерти в мире происходят в результате НИЗ (рак, диабет, заболевания легких и сердца). Из них в возрасте от 30 до 70 лет – 15 миллионов.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57038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99" y="588147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Структура причин смертности в Казахстане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(2016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2063262"/>
            <a:ext cx="6588369" cy="3289179"/>
          </a:xfrm>
        </p:spPr>
        <p:txBody>
          <a:bodyPr>
            <a:normAutofit/>
          </a:bodyPr>
          <a:lstStyle/>
          <a:p>
            <a:r>
              <a:rPr lang="ru-RU" sz="3600" dirty="0"/>
              <a:t>НИЗ – 84,1%, </a:t>
            </a:r>
          </a:p>
          <a:p>
            <a:r>
              <a:rPr lang="ru-RU" sz="3600" dirty="0"/>
              <a:t>травмы – 10,4%, </a:t>
            </a:r>
          </a:p>
          <a:p>
            <a:r>
              <a:rPr lang="ru-RU" sz="3600" dirty="0"/>
              <a:t>инфекционные, </a:t>
            </a:r>
            <a:r>
              <a:rPr lang="kk-KZ" sz="3600" dirty="0"/>
              <a:t>материнские</a:t>
            </a:r>
            <a:r>
              <a:rPr lang="ru-RU" sz="3600" dirty="0" smtClean="0"/>
              <a:t>,</a:t>
            </a:r>
          </a:p>
          <a:p>
            <a:pPr marL="0" indent="0">
              <a:buNone/>
            </a:pPr>
            <a:r>
              <a:rPr lang="ru-RU" sz="3600" dirty="0" smtClean="0"/>
              <a:t>неонатальные– </a:t>
            </a:r>
            <a:r>
              <a:rPr lang="ru-RU" sz="3600" dirty="0"/>
              <a:t>5,5%.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76556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755285"/>
            <a:ext cx="10972800" cy="1143000"/>
          </a:xfrm>
        </p:spPr>
        <p:txBody>
          <a:bodyPr>
            <a:normAutofit fontScale="90000"/>
          </a:bodyPr>
          <a:lstStyle/>
          <a:p>
            <a:r>
              <a:rPr lang="kk-KZ" dirty="0">
                <a:solidFill>
                  <a:schemeClr val="accent1">
                    <a:lumMod val="50000"/>
                  </a:schemeClr>
                </a:solidFill>
              </a:rPr>
              <a:t>Наиболее опасные и известные поведенческие источники неинфекционных заболеваний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2661138"/>
            <a:ext cx="10972800" cy="3465026"/>
          </a:xfrm>
        </p:spPr>
        <p:txBody>
          <a:bodyPr/>
          <a:lstStyle/>
          <a:p>
            <a:r>
              <a:rPr lang="kk-KZ" sz="3600" dirty="0"/>
              <a:t>употребление табака</a:t>
            </a:r>
          </a:p>
          <a:p>
            <a:r>
              <a:rPr lang="kk-KZ" sz="3600" dirty="0"/>
              <a:t>чрезмерное употребление алкоголя</a:t>
            </a:r>
          </a:p>
          <a:p>
            <a:r>
              <a:rPr lang="kk-KZ" sz="3600" dirty="0"/>
              <a:t>нездоровое питание</a:t>
            </a:r>
          </a:p>
          <a:p>
            <a:r>
              <a:rPr lang="kk-KZ" sz="3600" dirty="0"/>
              <a:t>отсутствие физической </a:t>
            </a:r>
            <a:r>
              <a:rPr lang="kk-KZ" sz="3600" dirty="0" smtClean="0"/>
              <a:t>активности</a:t>
            </a:r>
          </a:p>
          <a:p>
            <a:r>
              <a:rPr lang="kk-KZ" sz="3600" dirty="0" smtClean="0"/>
              <a:t>Употребление наркотиков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5702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457201"/>
            <a:ext cx="10972800" cy="1143000"/>
          </a:xfrm>
        </p:spPr>
        <p:txBody>
          <a:bodyPr/>
          <a:lstStyle/>
          <a:p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Внедрение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политики СВ (алкоголь)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1588" y="1822269"/>
            <a:ext cx="11290663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/>
              <a:t>Переключение </a:t>
            </a:r>
            <a:r>
              <a:rPr lang="ru-RU" sz="3600" b="1" dirty="0"/>
              <a:t>потребителей с крепких алкогольных напитков на менее крепкие (&lt;20˚ градусов)</a:t>
            </a:r>
            <a:r>
              <a:rPr lang="ru-RU" sz="3600" dirty="0"/>
              <a:t> </a:t>
            </a:r>
          </a:p>
          <a:p>
            <a:pPr lvl="1"/>
            <a:r>
              <a:rPr lang="ru-RU" sz="3600" dirty="0"/>
              <a:t>Фискальная политика (дифференциация размера акциза)</a:t>
            </a:r>
          </a:p>
          <a:p>
            <a:pPr lvl="1"/>
            <a:r>
              <a:rPr lang="ru-RU" sz="3600" dirty="0"/>
              <a:t>Более строгие меры по ограничению доступности крепкого алкоголя </a:t>
            </a:r>
          </a:p>
          <a:p>
            <a:pPr lvl="1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700435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Внедрение политики СВ (питание)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Ограничение энергетической ценности (калорий)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Низкое потребление насыщенных жиров 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\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Достаточное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содержание в рационах витаминов (овощи, фрукты, зерновые)</a:t>
            </a:r>
          </a:p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Ограничение приема сахара, соли и натрия.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Изменение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технологии производства «вредных» продуктов питания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Сокращение количества сахара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Изменение меню комплексов</a:t>
            </a:r>
          </a:p>
          <a:p>
            <a:pPr lvl="1"/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Использование свежих мясных изделий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2605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(наркотики)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05354"/>
            <a:ext cx="5234354" cy="46352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Применение заместительной терапии (специальные </a:t>
            </a:r>
            <a:r>
              <a:rPr lang="ru-RU" sz="3600" dirty="0"/>
              <a:t>медицинские препараты </a:t>
            </a:r>
            <a:r>
              <a:rPr lang="ru-RU" sz="3600" dirty="0" smtClean="0"/>
              <a:t>- </a:t>
            </a:r>
            <a:r>
              <a:rPr lang="ru-RU" sz="3600" dirty="0" err="1" smtClean="0"/>
              <a:t>метадон</a:t>
            </a:r>
            <a:r>
              <a:rPr lang="ru-RU" sz="3600" dirty="0"/>
              <a:t>, </a:t>
            </a:r>
            <a:r>
              <a:rPr lang="ru-RU" sz="3600" dirty="0" err="1"/>
              <a:t>бупренорфин</a:t>
            </a:r>
            <a:r>
              <a:rPr lang="ru-RU" sz="3600" dirty="0"/>
              <a:t>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8216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(табак) 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99" y="1600201"/>
            <a:ext cx="5955323" cy="4525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Переключение на альтернативные виды продуктов по доставке никотина</a:t>
            </a:r>
          </a:p>
          <a:p>
            <a:pPr lvl="1"/>
            <a:r>
              <a:rPr lang="ru-RU" sz="3200" dirty="0" smtClean="0"/>
              <a:t>Никотиновая </a:t>
            </a:r>
            <a:r>
              <a:rPr lang="ru-RU" sz="3200" dirty="0"/>
              <a:t>жидкость</a:t>
            </a:r>
            <a:endParaRPr lang="en-US" sz="3200" dirty="0"/>
          </a:p>
          <a:p>
            <a:pPr lvl="1"/>
            <a:r>
              <a:rPr lang="ru-RU" sz="3200" dirty="0"/>
              <a:t>Изделия с нагреваемым табаком</a:t>
            </a:r>
            <a:endParaRPr lang="en-US" sz="3200" dirty="0"/>
          </a:p>
          <a:p>
            <a:pPr lvl="1"/>
            <a:r>
              <a:rPr lang="ru-RU" sz="3200" dirty="0"/>
              <a:t>Комбинированные изделия</a:t>
            </a:r>
          </a:p>
          <a:p>
            <a:endParaRPr lang="en-US" sz="3200" dirty="0"/>
          </a:p>
          <a:p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06475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1"/>
                </a:solidFill>
              </a:rPr>
              <a:t>Внедрение политики СВ (малоподвижность)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17638"/>
            <a:ext cx="10515600" cy="518194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/>
              <a:t>Развитие </a:t>
            </a:r>
            <a:r>
              <a:rPr lang="ru-RU" b="1" dirty="0" smtClean="0"/>
              <a:t>физической культуры и спорта</a:t>
            </a:r>
            <a:endParaRPr lang="ru-RU" b="1" dirty="0"/>
          </a:p>
          <a:p>
            <a:pPr lvl="1"/>
            <a:r>
              <a:rPr lang="ru-RU" dirty="0" smtClean="0"/>
              <a:t>обеспечение </a:t>
            </a:r>
            <a:r>
              <a:rPr lang="ru-RU" dirty="0"/>
              <a:t>доступности занятия </a:t>
            </a:r>
            <a:r>
              <a:rPr lang="ru-RU" dirty="0" smtClean="0"/>
              <a:t>спортом, субсидирование такой деятельности путем выделения квот лучшим представителям спорта страны;</a:t>
            </a:r>
            <a:endParaRPr lang="en-US" sz="2000" dirty="0"/>
          </a:p>
          <a:p>
            <a:pPr lvl="1"/>
            <a:r>
              <a:rPr lang="ru-RU" dirty="0" smtClean="0"/>
              <a:t>создание </a:t>
            </a:r>
            <a:r>
              <a:rPr lang="ru-RU" dirty="0"/>
              <a:t>необходимой спортивной инфраструктуры в городах и регионах РК</a:t>
            </a:r>
            <a:r>
              <a:rPr lang="ru-RU" dirty="0" smtClean="0"/>
              <a:t>, в том числе за счет частных инвестиций с предоставлением налоговых преференций;</a:t>
            </a:r>
            <a:endParaRPr lang="en-US" sz="2000" dirty="0"/>
          </a:p>
          <a:p>
            <a:pPr lvl="1"/>
            <a:r>
              <a:rPr lang="ru-RU" dirty="0"/>
              <a:t>создание условий для формирования спортивного меценатства крупными предприятиями РК;</a:t>
            </a:r>
            <a:endParaRPr lang="en-US" sz="2000" dirty="0"/>
          </a:p>
          <a:p>
            <a:pPr lvl="1"/>
            <a:r>
              <a:rPr lang="ru-RU" dirty="0"/>
              <a:t>проведение и широкое освещение специализированных мероприятий в рамках спортивной политики: тренер года, воспитанник года, лучшие достижения, номинации - как лучший вклад в спортивное развитие, меценатство, участие в развитии и т.д.</a:t>
            </a:r>
            <a:endParaRPr lang="en-US" sz="20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9812593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403</TotalTime>
  <Words>606</Words>
  <Application>Microsoft Office PowerPoint</Application>
  <PresentationFormat>Широкоэкранный</PresentationFormat>
  <Paragraphs>72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2" baseType="lpstr">
      <vt:lpstr>Arial</vt:lpstr>
      <vt:lpstr>Calibri</vt:lpstr>
      <vt:lpstr>La mente</vt:lpstr>
      <vt:lpstr>Снижая вред,        спасая жизни</vt:lpstr>
      <vt:lpstr>Презентация PowerPoint</vt:lpstr>
      <vt:lpstr>Структура причин смертности в Казахстане (2016)</vt:lpstr>
      <vt:lpstr>Наиболее опасные и известные поведенческие источники неинфекционных заболеваний</vt:lpstr>
      <vt:lpstr>Внедрение политики СВ (алкоголь)</vt:lpstr>
      <vt:lpstr>Внедрение политики СВ (питание)</vt:lpstr>
      <vt:lpstr>Внедрение политики СВ (наркотики) </vt:lpstr>
      <vt:lpstr>Внедрение политики СВ (табак) </vt:lpstr>
      <vt:lpstr>Внедрение политики СВ (малоподвижность)</vt:lpstr>
      <vt:lpstr>Положительные последствия СВ </vt:lpstr>
      <vt:lpstr> Рекомендации Доклада Независимой комиссии высокого уровня по НИЗ ВОЗ  (июнь 2018 г.):  </vt:lpstr>
      <vt:lpstr>Презентация PowerPoint</vt:lpstr>
      <vt:lpstr>Презентация PowerPoint</vt:lpstr>
      <vt:lpstr>Презентация PowerPoint</vt:lpstr>
      <vt:lpstr>Презентация PowerPoint</vt:lpstr>
      <vt:lpstr> Документально подтверждено, что экономический выигрыш, полученный на каждый доллар, инвестированный в каждой из областей политики, составит: 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Bakhtyla Tumenova</dc:creator>
  <cp:lastModifiedBy>User</cp:lastModifiedBy>
  <cp:revision>16</cp:revision>
  <cp:lastPrinted>2018-10-22T05:56:51Z</cp:lastPrinted>
  <dcterms:created xsi:type="dcterms:W3CDTF">2018-10-22T05:29:33Z</dcterms:created>
  <dcterms:modified xsi:type="dcterms:W3CDTF">2019-11-22T19:49:53Z</dcterms:modified>
</cp:coreProperties>
</file>